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5D9B153-864F-0E44-A6E5-6C4C8A3E0BB8}" type="datetimeFigureOut">
              <a:rPr lang="en-US" smtClean="0"/>
              <a:t>2/08/2018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00E320C-F77B-5B41-9140-0765FAC5EEF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Members’ ability to take action against directors of charitable companies in light of the turning off of key duties in the Corporations Ac</a:t>
            </a:r>
            <a:r>
              <a:rPr lang="en-US" sz="2800" dirty="0" smtClean="0"/>
              <a:t>t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Dr Rosemary Teele Langford, Melbourne Law School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859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duties have been turned off?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Sections 180-183 Corporations Act</a:t>
            </a:r>
          </a:p>
          <a:p>
            <a:pPr lvl="1"/>
            <a:r>
              <a:rPr lang="en-US" dirty="0" smtClean="0"/>
              <a:t>Duty to act with reasonable care, skill and diligence</a:t>
            </a:r>
          </a:p>
          <a:p>
            <a:pPr lvl="1"/>
            <a:r>
              <a:rPr lang="en-US" dirty="0" smtClean="0"/>
              <a:t>Duties to act in good faith in the best interests of the company and for proper purposes</a:t>
            </a:r>
          </a:p>
          <a:p>
            <a:pPr lvl="1"/>
            <a:r>
              <a:rPr lang="en-US" dirty="0" smtClean="0"/>
              <a:t>Duties to avoid improper use of position or information from position</a:t>
            </a:r>
          </a:p>
          <a:p>
            <a:r>
              <a:rPr lang="en-US" dirty="0" smtClean="0"/>
              <a:t>Sections 190-194 Corporations Act</a:t>
            </a:r>
          </a:p>
          <a:p>
            <a:pPr lvl="1"/>
            <a:r>
              <a:rPr lang="en-US" dirty="0" smtClean="0"/>
              <a:t>Disclosure of material personal interests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1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‘serious’ duties in the Corporations Act – duty to prevent insolvent trading (s 588G) and criminal versions of ss 181-183 in s 184 (where directors are reckless or intentionally dishonest and fail to discharge their duties in good faith in the best interests of the company and for a proper purpose or use their position or information from their position dishonestly with the intention of gaining advantage or causing detriment or recklessly)</a:t>
            </a:r>
          </a:p>
          <a:p>
            <a:r>
              <a:rPr lang="en-US" dirty="0" smtClean="0"/>
              <a:t>General law duties (next slide)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6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Law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Duty of care, skill and diligence</a:t>
            </a:r>
          </a:p>
          <a:p>
            <a:pPr lvl="1"/>
            <a:r>
              <a:rPr lang="en-US" dirty="0" smtClean="0"/>
              <a:t>Stepping stones liability (where the company breaches the law or a governance standard or risks such breach) directors may be liable for allowing this or failing to prevent it</a:t>
            </a:r>
          </a:p>
          <a:p>
            <a:r>
              <a:rPr lang="en-US" dirty="0" smtClean="0"/>
              <a:t>Duty to act in good faith in the interests of the company</a:t>
            </a:r>
          </a:p>
          <a:p>
            <a:r>
              <a:rPr lang="en-US" dirty="0" smtClean="0"/>
              <a:t>Duty to act for a proper purpose</a:t>
            </a:r>
          </a:p>
          <a:p>
            <a:r>
              <a:rPr lang="en-US" dirty="0" smtClean="0"/>
              <a:t>Duties to avoid unauthorised conflicts and profits (broader than the equivalent duties in the Corporations Act)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1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statutory and general law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Standing</a:t>
            </a:r>
          </a:p>
          <a:p>
            <a:r>
              <a:rPr lang="en-US" dirty="0" smtClean="0"/>
              <a:t>Remedies </a:t>
            </a:r>
          </a:p>
          <a:p>
            <a:pPr lvl="1"/>
            <a:r>
              <a:rPr lang="en-US" dirty="0" smtClean="0"/>
              <a:t>Civil penalties regime (compensation/disqualification/pecuniary penalty) v compensation/account of profits/constructive trust/</a:t>
            </a:r>
            <a:r>
              <a:rPr lang="en-US" dirty="0" smtClean="0"/>
              <a:t>rescission</a:t>
            </a:r>
            <a:r>
              <a:rPr lang="en-US" smtClean="0"/>
              <a:t>/tracing</a:t>
            </a:r>
            <a:endParaRPr lang="en-US" dirty="0" smtClean="0"/>
          </a:p>
          <a:p>
            <a:pPr lvl="1"/>
            <a:r>
              <a:rPr lang="en-US" dirty="0" smtClean="0"/>
              <a:t>Different principles re third party liability</a:t>
            </a:r>
          </a:p>
          <a:p>
            <a:r>
              <a:rPr lang="en-US" dirty="0" smtClean="0"/>
              <a:t>Application to officers</a:t>
            </a:r>
          </a:p>
          <a:p>
            <a:r>
              <a:rPr lang="en-US" dirty="0" smtClean="0"/>
              <a:t>Section 1324 (currently restricted)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58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members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Statutory derivative action</a:t>
            </a:r>
          </a:p>
          <a:p>
            <a:pPr lvl="1"/>
            <a:r>
              <a:rPr lang="en-US" dirty="0" smtClean="0"/>
              <a:t>Still available</a:t>
            </a:r>
          </a:p>
          <a:p>
            <a:pPr lvl="1"/>
            <a:r>
              <a:rPr lang="en-US" dirty="0" smtClean="0"/>
              <a:t>Disincentives</a:t>
            </a:r>
          </a:p>
          <a:p>
            <a:r>
              <a:rPr lang="en-US" dirty="0" smtClean="0"/>
              <a:t>Oppression</a:t>
            </a:r>
          </a:p>
          <a:p>
            <a:pPr lvl="1"/>
            <a:r>
              <a:rPr lang="en-US" dirty="0" smtClean="0"/>
              <a:t>Very attractive</a:t>
            </a:r>
          </a:p>
          <a:p>
            <a:pPr lvl="2"/>
            <a:r>
              <a:rPr lang="en-US" dirty="0" smtClean="0"/>
              <a:t>Broad standing, flexible remedies</a:t>
            </a:r>
          </a:p>
          <a:p>
            <a:pPr lvl="2"/>
            <a:r>
              <a:rPr lang="en-US" dirty="0" smtClean="0"/>
              <a:t>Two limbs: (1) Contrary to interests of members as a whole; (2) Oppressive to, unfairly prejudicial to, or unfairly discriminatory against, a member or members </a:t>
            </a:r>
          </a:p>
          <a:p>
            <a:pPr lvl="2"/>
            <a:r>
              <a:rPr lang="en-US" dirty="0" smtClean="0"/>
              <a:t>Frequently used in situations involving potential breach of directors’ duties in Australia and in other jurisdictions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5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gaps?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Members’ rights are not </a:t>
            </a:r>
            <a:r>
              <a:rPr lang="en-US" dirty="0" smtClean="0"/>
              <a:t>necessarily more </a:t>
            </a:r>
            <a:r>
              <a:rPr lang="en-US" dirty="0" smtClean="0"/>
              <a:t>limited than those of members in for-profit companies in my view despite the turning off of the duties in the Corporations Act (but nuances)</a:t>
            </a:r>
            <a:endParaRPr lang="en-US" dirty="0"/>
          </a:p>
          <a:p>
            <a:r>
              <a:rPr lang="en-US" dirty="0" smtClean="0"/>
              <a:t>Limitation on regulator’s power to take action against directors individually</a:t>
            </a:r>
          </a:p>
          <a:p>
            <a:r>
              <a:rPr lang="en-US" dirty="0" smtClean="0"/>
              <a:t>Application to officers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1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23</TotalTime>
  <Words>433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Members’ ability to take action against directors of charitable companies in light of the turning off of key duties in the Corporations Act </vt:lpstr>
      <vt:lpstr>Which duties have been turned off?</vt:lpstr>
      <vt:lpstr>Remaining Duties</vt:lpstr>
      <vt:lpstr>General Law Duties</vt:lpstr>
      <vt:lpstr>Differences between statutory and general law duties</vt:lpstr>
      <vt:lpstr>What can members do?</vt:lpstr>
      <vt:lpstr>Where are the gaps?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 ability to take action against directors of charitable companies in light of the turning off of key duties in the Corporations Act </dc:title>
  <dc:creator>Rosemary</dc:creator>
  <cp:lastModifiedBy>Rosemary</cp:lastModifiedBy>
  <cp:revision>7</cp:revision>
  <dcterms:created xsi:type="dcterms:W3CDTF">2018-07-31T23:10:42Z</dcterms:created>
  <dcterms:modified xsi:type="dcterms:W3CDTF">2018-08-01T23:37:54Z</dcterms:modified>
</cp:coreProperties>
</file>